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60" r:id="rId5"/>
    <p:sldId id="265" r:id="rId6"/>
    <p:sldId id="270" r:id="rId7"/>
    <p:sldId id="271" r:id="rId8"/>
    <p:sldId id="272" r:id="rId9"/>
    <p:sldId id="263" r:id="rId10"/>
    <p:sldId id="259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2299" autoAdjust="0"/>
  </p:normalViewPr>
  <p:slideViewPr>
    <p:cSldViewPr>
      <p:cViewPr varScale="1">
        <p:scale>
          <a:sx n="103" d="100"/>
          <a:sy n="103" d="100"/>
        </p:scale>
        <p:origin x="138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1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8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02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420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3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25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9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7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82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19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6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34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3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3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8AB3-27A0-4D0E-940D-34458ED7779F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4D4C67-851D-4403-A8B8-F58372DF8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2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197911724" TargetMode="External"/><Relationship Id="rId2" Type="http://schemas.openxmlformats.org/officeDocument/2006/relationships/hyperlink" Target="https://iskitimr.nso.ru/page/349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9616" y="5373217"/>
            <a:ext cx="8458200" cy="122237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https://vk.com/public197911724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2464" y="548680"/>
            <a:ext cx="11144328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Публичный </a:t>
            </a:r>
            <a:r>
              <a:rPr lang="ru-RU" sz="44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годовой отчёт </a:t>
            </a:r>
            <a:endParaRPr lang="ru-RU" sz="4400" b="1" dirty="0" smtClean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2020 г.</a:t>
            </a:r>
            <a:endParaRPr lang="ru-RU" sz="44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4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Ресурсный центр </a:t>
            </a:r>
          </a:p>
          <a:p>
            <a:pPr algn="ctr"/>
            <a:r>
              <a:rPr lang="ru-RU" sz="44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общественных инициатив </a:t>
            </a:r>
            <a:r>
              <a:rPr lang="ru-RU" sz="4400" b="1" dirty="0" err="1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Искитимского</a:t>
            </a:r>
            <a:r>
              <a:rPr lang="ru-RU" sz="44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</a:t>
            </a:r>
            <a:endParaRPr lang="ru-RU" sz="4400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5" descr="https://sun9-52.userapi.com/impg/5iecuxL958pZ5HrGPJtUNteHH0mlG3VGedSP1A/Gr_h2A_IrR0.jpg?size=500x600&amp;quality=96&amp;sign=cea12128fa6a112fa45adda9f14a7b5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7966" y="0"/>
            <a:ext cx="2024034" cy="242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61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16632"/>
            <a:ext cx="8911687" cy="780256"/>
          </a:xfrm>
        </p:spPr>
        <p:txBody>
          <a:bodyPr vert="horz" anchor="b">
            <a:normAutofit/>
          </a:bodyPr>
          <a:lstStyle/>
          <a:p>
            <a: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2020 года.</a:t>
            </a:r>
            <a:endParaRPr lang="ru-RU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1196752"/>
            <a:ext cx="9001000" cy="48737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Социальные результаты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В 2020 году с помощью Ресурсного центра поддержано и реализовано 30  социально-значимых проектов,</a:t>
            </a:r>
            <a:r>
              <a:rPr lang="ru-RU" sz="1600" dirty="0" smtClean="0"/>
              <a:t> положительные перемены в жизни произошли у разных социальных групп получателей благ в 20 муниципальных образованиях </a:t>
            </a:r>
            <a:r>
              <a:rPr lang="ru-RU" sz="1600" dirty="0" err="1" smtClean="0"/>
              <a:t>Искитимского</a:t>
            </a:r>
            <a:r>
              <a:rPr lang="ru-RU" sz="1600" dirty="0" smtClean="0"/>
              <a:t> района , существенно увеличилась активность граждан, убежденность, что  им по силам самим сделать жить на своей территории лучше. </a:t>
            </a:r>
          </a:p>
          <a:p>
            <a:pPr marL="0" indent="0">
              <a:buNone/>
            </a:pPr>
            <a:r>
              <a:rPr lang="ru-RU" sz="1600" dirty="0" smtClean="0"/>
              <a:t>Социальное консультирование, направленное на повышение качества жизни жителей района, проведено около 100 консультаций по социальному проектированию, по регистрации и организации деятельности ТОС.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600" dirty="0" smtClean="0"/>
              <a:t>Относительно предыдущих двух лет произошло увеличение зарегистрированных ТОС в населенных пунктах на территории </a:t>
            </a:r>
            <a:r>
              <a:rPr lang="ru-RU" sz="1600" dirty="0" err="1" smtClean="0"/>
              <a:t>Искитимского</a:t>
            </a:r>
            <a:r>
              <a:rPr lang="ru-RU" sz="1600" dirty="0" smtClean="0"/>
              <a:t> района: </a:t>
            </a:r>
            <a:r>
              <a:rPr lang="ru-RU" sz="1600" dirty="0" smtClean="0"/>
              <a:t>2018 год - 6</a:t>
            </a:r>
            <a:r>
              <a:rPr lang="ru-RU" sz="1600" dirty="0" smtClean="0"/>
              <a:t>, </a:t>
            </a:r>
            <a:r>
              <a:rPr lang="ru-RU" sz="1600" dirty="0" smtClean="0"/>
              <a:t>2020 год -38</a:t>
            </a:r>
            <a:r>
              <a:rPr lang="ru-RU" sz="1600" dirty="0" smtClean="0"/>
              <a:t>, что составляет 15,8%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Эффективность</a:t>
            </a:r>
          </a:p>
          <a:p>
            <a:pPr>
              <a:buNone/>
            </a:pPr>
            <a:r>
              <a:rPr lang="ru-RU" sz="1600" dirty="0" smtClean="0"/>
              <a:t>      Повышение активности населения, компетенций инициативных граждан, качества жизни в районе и активизация деятельности общественных инициатив. </a:t>
            </a:r>
            <a:endParaRPr lang="ru-RU" sz="1600" b="1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600" dirty="0" smtClean="0"/>
              <a:t>       Вовлечение граждан в социально-экономическое развитие района.</a:t>
            </a:r>
          </a:p>
          <a:p>
            <a:pPr marL="0" indent="0">
              <a:buNone/>
            </a:pP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5" descr="https://sun9-52.userapi.com/impg/5iecuxL958pZ5HrGPJtUNteHH0mlG3VGedSP1A/Gr_h2A_IrR0.jpg?size=500x600&amp;quality=96&amp;sign=cea12128fa6a112fa45adda9f14a7b5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80" y="0"/>
            <a:ext cx="1809720" cy="2171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29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6" y="1052736"/>
            <a:ext cx="8911687" cy="1280890"/>
          </a:xfrm>
        </p:spPr>
        <p:txBody>
          <a:bodyPr vert="horz" anchor="b">
            <a:normAutofit fontScale="90000"/>
          </a:bodyPr>
          <a:lstStyle/>
          <a:p>
            <a: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Финансовая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часть</a:t>
            </a:r>
            <a:b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4653136"/>
            <a:ext cx="8856984" cy="2016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На </a:t>
            </a:r>
            <a:r>
              <a:rPr lang="ru-RU" sz="2000" dirty="0"/>
              <a:t>конкурс социально-значимых проектов ТОС </a:t>
            </a:r>
            <a:r>
              <a:rPr lang="ru-RU" sz="2000" dirty="0" smtClean="0"/>
              <a:t>в администрации </a:t>
            </a:r>
            <a:r>
              <a:rPr lang="ru-RU" sz="2000" dirty="0" err="1" smtClean="0"/>
              <a:t>Искитимского</a:t>
            </a:r>
            <a:r>
              <a:rPr lang="ru-RU" sz="2000" dirty="0" smtClean="0"/>
              <a:t> района в 2020 году, выделена на реализацию проектов общая </a:t>
            </a:r>
            <a:r>
              <a:rPr lang="ru-RU" sz="2000" dirty="0"/>
              <a:t>сумма 606 </a:t>
            </a:r>
            <a:r>
              <a:rPr lang="ru-RU" sz="2000" dirty="0" smtClean="0"/>
              <a:t>тысяч 400 рублей, из них 576 тысяч – средства областного бюджета, 30 тысяч 400 рублей – бюджет района. </a:t>
            </a:r>
          </a:p>
          <a:p>
            <a:pPr marL="0" indent="0">
              <a:buNone/>
            </a:pP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979790"/>
              </p:ext>
            </p:extLst>
          </p:nvPr>
        </p:nvGraphicFramePr>
        <p:xfrm>
          <a:off x="1855539" y="1412776"/>
          <a:ext cx="9649073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172"/>
                <a:gridCol w="4104086"/>
                <a:gridCol w="192981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Целевые поступления РЦОИ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(средства областного бюджета),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РЦОИ, руб.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Реализация проекта «Мы можем все!» в рамках второго конкурса </a:t>
                      </a:r>
                      <a:r>
                        <a:rPr lang="ru-RU" dirty="0" err="1" smtClean="0"/>
                        <a:t>стартапов</a:t>
                      </a:r>
                      <a:r>
                        <a:rPr lang="ru-RU" dirty="0" smtClean="0"/>
                        <a:t> «Со мной регион успешнее!»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994 000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Возврат</a:t>
                      </a:r>
                      <a:r>
                        <a:rPr lang="ru-RU" baseline="0" dirty="0" smtClean="0"/>
                        <a:t> средств в областной 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000 000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7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538" y="347762"/>
            <a:ext cx="8911687" cy="5805286"/>
          </a:xfrm>
        </p:spPr>
        <p:txBody>
          <a:bodyPr>
            <a:noAutofit/>
          </a:bodyPr>
          <a:lstStyle/>
          <a:p>
            <a:r>
              <a:rPr lang="ru-RU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НАШИ ПАРТНЕРЫ</a:t>
            </a:r>
            <a:endParaRPr lang="ru-RU" b="1" i="1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l="20968" t="5735" r="37097" b="39785"/>
          <a:stretch>
            <a:fillRect/>
          </a:stretch>
        </p:blipFill>
        <p:spPr bwMode="auto">
          <a:xfrm>
            <a:off x="695400" y="1444811"/>
            <a:ext cx="3669153" cy="268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6901" t="4852" r="19718" b="25038"/>
          <a:stretch>
            <a:fillRect/>
          </a:stretch>
        </p:blipFill>
        <p:spPr bwMode="auto">
          <a:xfrm>
            <a:off x="314576" y="4368374"/>
            <a:ext cx="3981223" cy="247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Users\Admin\Desktop\РЦОИ\Клименок Т.А. (5)_1.jpg"/>
          <p:cNvPicPr>
            <a:picLocks noChangeAspect="1" noChangeArrowheads="1"/>
          </p:cNvPicPr>
          <p:nvPr/>
        </p:nvPicPr>
        <p:blipFill>
          <a:blip r:embed="rId4"/>
          <a:srcRect t="18919" b="18919"/>
          <a:stretch>
            <a:fillRect/>
          </a:stretch>
        </p:blipFill>
        <p:spPr bwMode="auto">
          <a:xfrm>
            <a:off x="8024826" y="4786322"/>
            <a:ext cx="3501675" cy="14485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184232" y="4429537"/>
            <a:ext cx="2775824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 </a:t>
            </a: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ветеранов </a:t>
            </a:r>
            <a:r>
              <a:rPr lang="ru-RU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Искитимского</a:t>
            </a: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5099" y="5958700"/>
            <a:ext cx="2619628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Союз </a:t>
            </a: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 </a:t>
            </a:r>
            <a:r>
              <a:rPr lang="ru-RU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Искитимского</a:t>
            </a: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0024" y="4085735"/>
            <a:ext cx="3372205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 развития культуры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Искитимского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43872" y="1022835"/>
            <a:ext cx="2758063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 депутатов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Искитимского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b="16610"/>
          <a:stretch/>
        </p:blipFill>
        <p:spPr>
          <a:xfrm>
            <a:off x="4657963" y="1428737"/>
            <a:ext cx="4228781" cy="2576328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 l="22500" t="14286" r="22857" b="14286"/>
          <a:stretch>
            <a:fillRect/>
          </a:stretch>
        </p:blipFill>
        <p:spPr bwMode="auto">
          <a:xfrm>
            <a:off x="4451873" y="4029079"/>
            <a:ext cx="2718377" cy="199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b="15442"/>
          <a:stretch/>
        </p:blipFill>
        <p:spPr>
          <a:xfrm>
            <a:off x="7717419" y="1004265"/>
            <a:ext cx="4349095" cy="30963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516012" y="627490"/>
            <a:ext cx="2751907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Искитимского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2680" y="1004265"/>
            <a:ext cx="299803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МКУ ДО Учебно- методический центр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Искитимского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02" y="357166"/>
            <a:ext cx="9409140" cy="59481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Местная общественная организация        </a:t>
            </a:r>
            <a:r>
              <a:rPr lang="ru-RU" sz="2800" b="1" dirty="0" err="1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Искитимского</a:t>
            </a:r>
            <a:r>
              <a:rPr lang="ru-RU" sz="2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района Новосибирской области «Ресурсный центр общественных инициатив» (МОО РЦОИ)</a:t>
            </a:r>
            <a:r>
              <a:rPr lang="ru-RU" sz="280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Адрес: 633227, Новосибирская область, </a:t>
            </a:r>
            <a:r>
              <a:rPr lang="ru-RU" sz="2800" dirty="0" err="1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Искитимский</a:t>
            </a:r>
            <a:r>
              <a:rPr lang="ru-RU" sz="280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район, </a:t>
            </a:r>
            <a:r>
              <a:rPr lang="ru-RU" sz="2800" dirty="0" err="1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п.Чернореченский</a:t>
            </a:r>
            <a:r>
              <a:rPr lang="ru-RU" sz="280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ул.Кооперативная, д.5</a:t>
            </a:r>
            <a:br>
              <a:rPr lang="ru-RU" sz="280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ИНН 5443980020, КПП 544301001</a:t>
            </a:r>
            <a:br>
              <a:rPr lang="ru-RU" sz="280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ОГРН: 1125400003233</a:t>
            </a:r>
            <a:br>
              <a:rPr lang="ru-RU" sz="280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5" descr="https://sun9-52.userapi.com/impg/5iecuxL958pZ5HrGPJtUNteHH0mlG3VGedSP1A/Gr_h2A_IrR0.jpg?size=500x600&amp;quality=96&amp;sign=cea12128fa6a112fa45adda9f14a7b5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7966" y="0"/>
            <a:ext cx="2024034" cy="242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56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9654" y="142852"/>
            <a:ext cx="10123520" cy="67151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Миссия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     </a:t>
            </a:r>
            <a:r>
              <a:rPr lang="ru-RU" dirty="0" smtClean="0"/>
              <a:t>Создание благоприятных условий для развития некоммерческого                         сектора </a:t>
            </a:r>
            <a:r>
              <a:rPr lang="ru-RU" dirty="0" err="1" smtClean="0"/>
              <a:t>Искитимского</a:t>
            </a:r>
            <a:r>
              <a:rPr lang="ru-RU" dirty="0" smtClean="0"/>
              <a:t> района </a:t>
            </a:r>
            <a:r>
              <a:rPr lang="ru-RU" dirty="0" err="1" smtClean="0"/>
              <a:t>Новосибирскойобласти</a:t>
            </a:r>
            <a:r>
              <a:rPr lang="ru-RU" dirty="0" smtClean="0"/>
              <a:t> 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Цели</a:t>
            </a:r>
          </a:p>
          <a:p>
            <a:pPr>
              <a:buNone/>
            </a:pPr>
            <a:r>
              <a:rPr lang="ru-RU" dirty="0" smtClean="0"/>
              <a:t>      Повышение активности населения и общественных организаций,                    направленной на  проведение мероприятий, способствующих повышению         качества жизни в районе и активизация деятельности общественных инициатив.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/>
              <a:t>       Вовлечение граждан в социально-экономическое развитие района.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Задачи</a:t>
            </a:r>
          </a:p>
          <a:p>
            <a:pPr marL="0" indent="0">
              <a:buNone/>
            </a:pPr>
            <a:r>
              <a:rPr lang="ru-RU" dirty="0" smtClean="0"/>
              <a:t>      Создание условий для повышения эффективной деятельности общественных     организаций        и инициативных групп граждан, повышению активности, инициативы населения, способствующих повышению качества жизни населения в районе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/>
              <a:t>      Организация мероприятий, направленных на развитие общественных инициатив</a:t>
            </a:r>
          </a:p>
          <a:p>
            <a:pPr marL="0" indent="0">
              <a:buNone/>
            </a:pPr>
            <a:r>
              <a:rPr lang="ru-RU" dirty="0" smtClean="0"/>
              <a:t>      Создание условий для формирования институтов гражданского общества, в том числе местных сообществ и других объединений граждан</a:t>
            </a:r>
          </a:p>
          <a:p>
            <a:pPr marL="0" indent="0">
              <a:buNone/>
            </a:pPr>
            <a:r>
              <a:rPr lang="ru-RU" dirty="0" smtClean="0"/>
              <a:t>      Создание условий для повышения эффективности деятельности общественных, некоммерческих организаций и инициативных групп граждан</a:t>
            </a:r>
          </a:p>
          <a:p>
            <a:pPr marL="0" indent="0">
              <a:buNone/>
            </a:pPr>
            <a:r>
              <a:rPr lang="ru-RU" dirty="0" smtClean="0"/>
              <a:t>      Социальное консультирование, направленное на повышение качества жизни жителей района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География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Искитимский</a:t>
            </a:r>
            <a:r>
              <a:rPr lang="ru-RU" dirty="0" smtClean="0"/>
              <a:t> район</a:t>
            </a:r>
          </a:p>
          <a:p>
            <a:pPr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/>
              <a:t>      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5" descr="https://sun9-52.userapi.com/impg/5iecuxL958pZ5HrGPJtUNteHH0mlG3VGedSP1A/Gr_h2A_IrR0.jpg?size=500x600&amp;quality=96&amp;sign=cea12128fa6a112fa45adda9f14a7b5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80" y="0"/>
            <a:ext cx="1809720" cy="2171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8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9720" y="500042"/>
            <a:ext cx="8915400" cy="55721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Информация о руководителе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Председатель Ресурсного центра 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общественных      инициатив 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</a:rPr>
              <a:t>Оленева Марина  Валерьевна</a:t>
            </a:r>
          </a:p>
          <a:p>
            <a:pPr marL="0" indent="0">
              <a:buNone/>
            </a:pPr>
            <a:endParaRPr lang="ru-RU" sz="21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</a:rPr>
              <a:t>Образование высшее.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Место работы: МКУК «</a:t>
            </a:r>
            <a:r>
              <a:rPr lang="ru-RU" sz="2100" b="1" dirty="0" err="1" smtClean="0">
                <a:solidFill>
                  <a:schemeClr val="accent4">
                    <a:lumMod val="50000"/>
                  </a:schemeClr>
                </a:solidFill>
              </a:rPr>
              <a:t>Искитимская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</a:rPr>
              <a:t> ЦБС»</a:t>
            </a:r>
            <a:endParaRPr lang="ru-RU" sz="21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</a:rPr>
              <a:t> т. 9134857022 </a:t>
            </a:r>
          </a:p>
          <a:p>
            <a:pPr marL="0" indent="0">
              <a:buNone/>
            </a:pP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</a:t>
            </a:r>
            <a:r>
              <a:rPr lang="ru-RU" sz="2100" b="1" dirty="0" err="1" smtClean="0">
                <a:solidFill>
                  <a:schemeClr val="accent4">
                    <a:lumMod val="50000"/>
                  </a:schemeClr>
                </a:solidFill>
              </a:rPr>
              <a:t>эл.почта</a:t>
            </a:r>
            <a:r>
              <a:rPr lang="ru-RU" sz="21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en-US" sz="2100" b="1" dirty="0" smtClean="0">
                <a:solidFill>
                  <a:schemeClr val="accent4">
                    <a:lumMod val="50000"/>
                  </a:schemeClr>
                </a:solidFill>
              </a:rPr>
              <a:t>rcoiiskitimr@gmail.com </a:t>
            </a:r>
            <a:endParaRPr lang="ru-RU" sz="21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1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https://iskitimr.nso.ru/page/3493</a:t>
            </a:r>
            <a:endParaRPr lang="ru-RU" sz="21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https://vk.com/public197911724</a:t>
            </a:r>
            <a:endParaRPr lang="ru-RU" sz="21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1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1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Admin\Desktop\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24" y="1071546"/>
            <a:ext cx="1643074" cy="1643074"/>
          </a:xfrm>
          <a:prstGeom prst="rect">
            <a:avLst/>
          </a:prstGeom>
          <a:noFill/>
        </p:spPr>
      </p:pic>
      <p:pic>
        <p:nvPicPr>
          <p:cNvPr id="6" name="Picture 5" descr="https://sun9-52.userapi.com/impg/5iecuxL958pZ5HrGPJtUNteHH0mlG3VGedSP1A/Gr_h2A_IrR0.jpg?size=500x600&amp;quality=96&amp;sign=cea12128fa6a112fa45adda9f14a7b5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6" y="0"/>
            <a:ext cx="1904994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42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Деятельность за </a:t>
            </a:r>
            <a: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 </a:t>
            </a:r>
            <a:r>
              <a:rPr lang="ru-RU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2662" y="1142984"/>
            <a:ext cx="8215370" cy="60722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результате деятельности РЦОИ по организации мероприятий, направленных на развитие общественных инициатив в </a:t>
            </a:r>
            <a:r>
              <a:rPr lang="ru-RU" dirty="0" err="1" smtClean="0"/>
              <a:t>Искитимском</a:t>
            </a:r>
            <a:r>
              <a:rPr lang="ru-RU" dirty="0" smtClean="0"/>
              <a:t> районе, </a:t>
            </a:r>
            <a:r>
              <a:rPr lang="ru-RU" dirty="0" err="1" smtClean="0"/>
              <a:t>благополучателями</a:t>
            </a:r>
            <a:r>
              <a:rPr lang="ru-RU" dirty="0" smtClean="0"/>
              <a:t> стали жители </a:t>
            </a:r>
            <a:r>
              <a:rPr lang="ru-RU" dirty="0" smtClean="0"/>
              <a:t>20 </a:t>
            </a:r>
            <a:r>
              <a:rPr lang="ru-RU" dirty="0" smtClean="0"/>
              <a:t>муниципальных образований района. </a:t>
            </a:r>
          </a:p>
          <a:p>
            <a:pPr marL="0" indent="0">
              <a:buNone/>
            </a:pPr>
            <a:r>
              <a:rPr lang="ru-RU" dirty="0" smtClean="0"/>
              <a:t>Реализация проекта «Мы можем все!» в рамках второго конкурса </a:t>
            </a:r>
            <a:r>
              <a:rPr lang="ru-RU" dirty="0" err="1" smtClean="0"/>
              <a:t>стартапов</a:t>
            </a:r>
            <a:r>
              <a:rPr lang="ru-RU" dirty="0" smtClean="0"/>
              <a:t> «Со мной регион успешнее!», проводимом при поддержке министерства региональной политики Новосибирской области, показала огромный интерес жителей района к возможности самим решить проблему на своей территории проживания. </a:t>
            </a:r>
          </a:p>
          <a:p>
            <a:pPr marL="0" indent="0">
              <a:buNone/>
            </a:pPr>
            <a:r>
              <a:rPr lang="ru-RU" dirty="0" smtClean="0"/>
              <a:t>На конкурс было подано 27 заявок от инициативных групп граждан, 19 проектов поддержано, все они успешно реализованы. Реализация проектов освещалась в социальных сетях, на местном телевидении и на страницах «</a:t>
            </a:r>
            <a:r>
              <a:rPr lang="ru-RU" dirty="0" err="1" smtClean="0"/>
              <a:t>Искитимской</a:t>
            </a:r>
            <a:r>
              <a:rPr lang="ru-RU" dirty="0" smtClean="0"/>
              <a:t> газеты».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053" name="Picture 5" descr="https://sun9-52.userapi.com/impg/5iecuxL958pZ5HrGPJtUNteHH0mlG3VGedSP1A/Gr_h2A_IrR0.jpg?size=500x600&amp;quality=96&amp;sign=cea12128fa6a112fa45adda9f14a7b5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2" y="0"/>
            <a:ext cx="1666868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Реализованные проекты:</a:t>
            </a:r>
            <a:endParaRPr lang="ru-RU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Admin\Desktop\РЦОИ\Отчет за 2020 год\m_aZJZBmAb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88" y="1857364"/>
            <a:ext cx="4340221" cy="4340221"/>
          </a:xfrm>
          <a:prstGeom prst="rect">
            <a:avLst/>
          </a:prstGeom>
          <a:noFill/>
        </p:spPr>
      </p:pic>
      <p:pic>
        <p:nvPicPr>
          <p:cNvPr id="6" name="Picture 5" descr="https://sun9-52.userapi.com/impg/5iecuxL958pZ5HrGPJtUNteHH0mlG3VGedSP1A/Gr_h2A_IrR0.jpg?size=500x600&amp;quality=96&amp;sign=cea12128fa6a112fa45adda9f14a7b5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7966" y="0"/>
            <a:ext cx="2024034" cy="2428840"/>
          </a:xfrm>
          <a:prstGeom prst="rect">
            <a:avLst/>
          </a:prstGeom>
          <a:noFill/>
        </p:spPr>
      </p:pic>
      <p:pic>
        <p:nvPicPr>
          <p:cNvPr id="3077" name="Picture 5" descr="https://sun9-66.userapi.com/impg/A0tC_C6Vh5B4PDsjMfa44Ir0qMI_7NJ3ARa37w/gpqoec2_96k.jpg?size=1080x1080&amp;quality=96&amp;sign=9ab99aaca8aad57c7179d37dcdece20d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5934" y="1785926"/>
            <a:ext cx="4500594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Реализованные проекты:</a:t>
            </a:r>
            <a:endParaRPr lang="ru-RU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Users\Admin\Desktop\РЦОИ\Отчет за 2020 год\xiArnRZV5V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02" y="3143248"/>
            <a:ext cx="3000396" cy="3000396"/>
          </a:xfrm>
          <a:prstGeom prst="rect">
            <a:avLst/>
          </a:prstGeom>
          <a:noFill/>
        </p:spPr>
      </p:pic>
      <p:pic>
        <p:nvPicPr>
          <p:cNvPr id="8" name="Picture 5" descr="https://sun9-52.userapi.com/impg/5iecuxL958pZ5HrGPJtUNteHH0mlG3VGedSP1A/Gr_h2A_IrR0.jpg?size=500x600&amp;quality=96&amp;sign=cea12128fa6a112fa45adda9f14a7b5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7966" y="0"/>
            <a:ext cx="2024034" cy="2428840"/>
          </a:xfrm>
          <a:prstGeom prst="rect">
            <a:avLst/>
          </a:prstGeom>
          <a:noFill/>
        </p:spPr>
      </p:pic>
      <p:pic>
        <p:nvPicPr>
          <p:cNvPr id="5125" name="Picture 5" descr="https://sun9-19.userapi.com/impg/4FS6u460DvkdJPvAkEOzbQyVP2SDV1mlrZuI0g/xVMjyIIiD8w.jpg?size=1080x1080&amp;quality=96&amp;sign=1d614a9237da7eeb138b71f525ecf00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6" y="3143248"/>
            <a:ext cx="3579803" cy="3579803"/>
          </a:xfrm>
          <a:prstGeom prst="rect">
            <a:avLst/>
          </a:prstGeom>
          <a:noFill/>
        </p:spPr>
      </p:pic>
      <p:pic>
        <p:nvPicPr>
          <p:cNvPr id="5127" name="Picture 7" descr="https://sun9-3.userapi.com/impg/JHx_5ZiGlrnQbDVHjaz20CRJYyNJulrU4r-d0A/-yTXqa29zjk.jpg?size=1080x1080&amp;quality=96&amp;sign=92057982a200f957663afb2d5d9315b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488" y="1285860"/>
            <a:ext cx="3571900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16" y="285728"/>
            <a:ext cx="9001188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Организация мероприятий, направленных </a:t>
            </a:r>
            <a:br>
              <a:rPr lang="ru-RU" sz="31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1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активизацию деятельности ТОС</a:t>
            </a:r>
            <a:br>
              <a:rPr lang="ru-RU" sz="31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dirty="0" smtClean="0"/>
              <a:t>на конкурс социально-значимых проектов ТОС в администрацию </a:t>
            </a:r>
            <a:r>
              <a:rPr lang="ru-RU" sz="1800" dirty="0" err="1" smtClean="0"/>
              <a:t>Искитимского</a:t>
            </a:r>
            <a:r>
              <a:rPr lang="ru-RU" sz="1800" dirty="0" smtClean="0"/>
              <a:t> района 2020 году подано 12 заявок, 11 из которых получили финансовую поддержку и были реализованы. Проекты – победители конкурса, направлены на благоустройство территории, организацию досуга детей и взрослых, создание детских игровых площадок в населенных пунктах района и прочее:</a:t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5" descr="https://sun9-52.userapi.com/impg/5iecuxL958pZ5HrGPJtUNteHH0mlG3VGedSP1A/Gr_h2A_IrR0.jpg?size=500x600&amp;quality=96&amp;sign=cea12128fa6a112fa45adda9f14a7b5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7966" y="0"/>
            <a:ext cx="2024034" cy="242884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453058" y="2500306"/>
            <a:ext cx="6286544" cy="4000528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      - ТОС «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Агролес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», проект «Окна ДК»;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 ТОС «Центральный» п.Степной, проект «Творческая мастерская «Совенок»;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 ТОС «Наша Родина», проект «Село без клеща и пожаров»;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 ТОС «Октябрьский», проект «Благодарим солдаты Вас!»;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 ТОС «Перекресток»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п.Керамкомбинат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проект «Создание кабинета по правилам дорожного движения»;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 ТОС «Старый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Искитим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», проект «Благоустройство детской площадки на центральной площади у ДК»;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 ТОС «Молодежный» 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с.Улыбино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проект «Веселое детство»;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 ТОС «Счастливое детство», проект «Счастливое детство»;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 ТОС «Сибиряк» с.Легостаево, проект «Окна ДК»;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 ТОС «Алексеевский», проект «Спорт доступен всем»;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 ТОС «</a:t>
            </a:r>
            <a:r>
              <a:rPr lang="ru-RU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Новососедово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», проект «Приобретение аппаратуры для ДК».</a:t>
            </a:r>
          </a:p>
        </p:txBody>
      </p:sp>
      <p:pic>
        <p:nvPicPr>
          <p:cNvPr id="32772" name="Picture 4" descr="https://sun9-5.userapi.com/impg/MFrHb4D3jO5MFXyQMxEYjp9S5RfoefruQFAG3g/YuhjwqE4-8M.jpg?size=922x938&amp;quality=96&amp;sign=6a42f81d46470182b633761d5236995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44" y="2928934"/>
            <a:ext cx="3295579" cy="3352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1158" y="1285860"/>
            <a:ext cx="9623454" cy="521497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9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</a:rPr>
              <a:t>Ресурсный центр общественных инициатив не имеет штатного       расписания, все вопросы управления входят в компетенцию председателя, бухгалтерская и налоговая отчетность осуществляется по договору со специализированной организацией.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</a:rPr>
              <a:t>Помещения для проведения семинаров, круглых столов предоставляются на безвозмездной основе по договоренности с администрацией </a:t>
            </a:r>
            <a:r>
              <a:rPr lang="ru-RU" sz="3400" dirty="0" err="1" smtClean="0">
                <a:solidFill>
                  <a:schemeClr val="accent4">
                    <a:lumMod val="50000"/>
                  </a:schemeClr>
                </a:solidFill>
              </a:rPr>
              <a:t>Искитимского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</a:rPr>
              <a:t> района,  Центром развития культуры </a:t>
            </a:r>
            <a:r>
              <a:rPr lang="ru-RU" sz="3400" dirty="0" err="1" smtClean="0">
                <a:solidFill>
                  <a:schemeClr val="accent4">
                    <a:lumMod val="50000"/>
                  </a:schemeClr>
                </a:solidFill>
              </a:rPr>
              <a:t>Искитимского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</a:rPr>
              <a:t> района.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</a:rPr>
              <a:t>Лекционный зал и оборудование для проведений лекций и семинаров предоставляет по договору безвозмездного пользования МКУ ДО «Учебно-методический центр» </a:t>
            </a:r>
            <a:r>
              <a:rPr lang="ru-RU" sz="3400" dirty="0" err="1" smtClean="0">
                <a:solidFill>
                  <a:schemeClr val="accent4">
                    <a:lumMod val="50000"/>
                  </a:schemeClr>
                </a:solidFill>
              </a:rPr>
              <a:t>Искитимского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</a:rPr>
              <a:t> района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</a:rPr>
              <a:t>Информация о деятельности РЦОИ на регулярной основе размещается в социальных сетях, на официальном сайте администрации района. По мере необходимости печатаются статьи в «</a:t>
            </a:r>
            <a:r>
              <a:rPr lang="ru-RU" sz="3400" dirty="0" err="1" smtClean="0">
                <a:solidFill>
                  <a:schemeClr val="accent4">
                    <a:lumMod val="50000"/>
                  </a:schemeClr>
                </a:solidFill>
              </a:rPr>
              <a:t>Искитимской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</a:rPr>
              <a:t> газете», выходят </a:t>
            </a:r>
            <a:r>
              <a:rPr lang="ru-RU" sz="3400" dirty="0" err="1" smtClean="0">
                <a:solidFill>
                  <a:schemeClr val="accent4">
                    <a:lumMod val="50000"/>
                  </a:schemeClr>
                </a:solidFill>
              </a:rPr>
              <a:t>видео-сюжеты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</a:rPr>
              <a:t>  местной телекомпании ТВК.</a:t>
            </a:r>
          </a:p>
          <a:p>
            <a:pPr marL="0" indent="0">
              <a:buNone/>
            </a:pP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</a:rPr>
              <a:t>Привлечение активистов общественного движения, инициативных граждан осуществляется с  добровольной и безвозмездной помощью участников МОО «Союз женщин» </a:t>
            </a:r>
            <a:r>
              <a:rPr lang="ru-RU" sz="3400" dirty="0" err="1" smtClean="0">
                <a:solidFill>
                  <a:schemeClr val="accent4">
                    <a:lumMod val="50000"/>
                  </a:schemeClr>
                </a:solidFill>
              </a:rPr>
              <a:t>Искитимского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</a:rPr>
              <a:t> района , ОО «Совет ветеранов </a:t>
            </a:r>
            <a:r>
              <a:rPr lang="ru-RU" sz="3400" dirty="0" err="1" smtClean="0">
                <a:solidFill>
                  <a:schemeClr val="accent4">
                    <a:lumMod val="50000"/>
                  </a:schemeClr>
                </a:solidFill>
              </a:rPr>
              <a:t>Искитимского</a:t>
            </a:r>
            <a:r>
              <a:rPr lang="ru-RU" sz="3400" dirty="0" smtClean="0">
                <a:solidFill>
                  <a:schemeClr val="accent4">
                    <a:lumMod val="50000"/>
                  </a:schemeClr>
                </a:solidFill>
              </a:rPr>
              <a:t> района»</a:t>
            </a:r>
          </a:p>
          <a:p>
            <a:pPr marL="0" indent="0">
              <a:buNone/>
            </a:pPr>
            <a:endParaRPr lang="ru-RU" sz="3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9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9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9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9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9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9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9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9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9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9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5" descr="https://sun9-52.userapi.com/impg/5iecuxL958pZ5HrGPJtUNteHH0mlG3VGedSP1A/Gr_h2A_IrR0.jpg?size=500x600&amp;quality=96&amp;sign=cea12128fa6a112fa45adda9f14a7b5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32" y="0"/>
            <a:ext cx="1523968" cy="1828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563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744</TotalTime>
  <Words>498</Words>
  <Application>Microsoft Office PowerPoint</Application>
  <PresentationFormat>Широкоэкранный</PresentationFormat>
  <Paragraphs>94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Легкий дым</vt:lpstr>
      <vt:lpstr>https://vk.com/public197911724</vt:lpstr>
      <vt:lpstr>Местная общественная организация        Искитимского района Новосибирской области «Ресурсный центр общественных инициатив» (МОО РЦОИ)   Адрес: 633227, Новосибирская область, Искитимский район, п.Чернореченский, ул.Кооперативная, д.5  ИНН 5443980020, КПП 544301001 ОГРН: 1125400003233 </vt:lpstr>
      <vt:lpstr>Презентация PowerPoint</vt:lpstr>
      <vt:lpstr>Презентация PowerPoint</vt:lpstr>
      <vt:lpstr>Деятельность за 2020 г.</vt:lpstr>
      <vt:lpstr>Реализованные проекты:</vt:lpstr>
      <vt:lpstr>Реализованные проекты:</vt:lpstr>
      <vt:lpstr>  Организация мероприятий, направленных   на активизацию деятельности ТОС на конкурс социально-значимых проектов ТОС в администрацию Искитимского района 2020 году подано 12 заявок, 11 из которых получили финансовую поддержку и были реализованы. Проекты – победители конкурса, направлены на благоустройство территории, организацию досуга детей и взрослых, создание детских игровых площадок в населенных пунктах района и прочее:  </vt:lpstr>
      <vt:lpstr>Ресурсы</vt:lpstr>
      <vt:lpstr>Результаты 2020 года.</vt:lpstr>
      <vt:lpstr>       Финансовая часть   </vt:lpstr>
      <vt:lpstr>НАШИ ПАРТНЕРЫ</vt:lpstr>
    </vt:vector>
  </TitlesOfParts>
  <Company>МОФ СЦПОИ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Worker3</cp:lastModifiedBy>
  <cp:revision>88</cp:revision>
  <dcterms:created xsi:type="dcterms:W3CDTF">2018-05-23T05:05:28Z</dcterms:created>
  <dcterms:modified xsi:type="dcterms:W3CDTF">2021-06-23T02:02:05Z</dcterms:modified>
</cp:coreProperties>
</file>